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52066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57" r:id="rId4"/>
  </p:sldIdLst>
  <p:sldSz cx="9906000" cy="6858000" type="A4"/>
  <p:notesSz cx="6797675" cy="9926638"/>
  <p:defaultTextStyle>
    <a:defPPr>
      <a:defRPr lang="it-IT"/>
    </a:defPPr>
    <a:lvl1pPr marL="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2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44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465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286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107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929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75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57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99"/>
    <a:srgbClr val="FFFFCC"/>
    <a:srgbClr val="E6B9B8"/>
    <a:srgbClr val="FFCC66"/>
    <a:srgbClr val="CCFFCC"/>
    <a:srgbClr val="CEDF2D"/>
    <a:srgbClr val="AF4DB9"/>
    <a:srgbClr val="C241C5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94" autoAdjust="0"/>
    <p:restoredTop sz="90116" autoAdjust="0"/>
  </p:normalViewPr>
  <p:slideViewPr>
    <p:cSldViewPr snapToGrid="0" showGuides="1">
      <p:cViewPr varScale="1">
        <p:scale>
          <a:sx n="142" d="100"/>
          <a:sy n="142" d="100"/>
        </p:scale>
        <p:origin x="1770" y="12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9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58" cy="498040"/>
          </a:xfrm>
          <a:prstGeom prst="rect">
            <a:avLst/>
          </a:prstGeom>
        </p:spPr>
        <p:txBody>
          <a:bodyPr vert="horz" lIns="62114" tIns="31057" rIns="62114" bIns="31057" rtlCol="0"/>
          <a:lstStyle>
            <a:lvl1pPr algn="l">
              <a:defRPr sz="8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530" y="0"/>
            <a:ext cx="2946058" cy="498040"/>
          </a:xfrm>
          <a:prstGeom prst="rect">
            <a:avLst/>
          </a:prstGeom>
        </p:spPr>
        <p:txBody>
          <a:bodyPr vert="horz" lIns="62114" tIns="31057" rIns="62114" bIns="31057" rtlCol="0"/>
          <a:lstStyle>
            <a:lvl1pPr algn="r">
              <a:defRPr sz="800"/>
            </a:lvl1pPr>
          </a:lstStyle>
          <a:p>
            <a:fld id="{6F208842-0983-4D9A-B53B-633463868341}" type="datetimeFigureOut">
              <a:rPr lang="it-IT" smtClean="0"/>
              <a:t>15/06/2026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2114" tIns="31057" rIns="62114" bIns="3105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42" y="4777656"/>
            <a:ext cx="5438792" cy="3908290"/>
          </a:xfrm>
          <a:prstGeom prst="rect">
            <a:avLst/>
          </a:prstGeom>
        </p:spPr>
        <p:txBody>
          <a:bodyPr vert="horz" lIns="62114" tIns="31057" rIns="62114" bIns="31057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98"/>
            <a:ext cx="2946058" cy="498040"/>
          </a:xfrm>
          <a:prstGeom prst="rect">
            <a:avLst/>
          </a:prstGeom>
        </p:spPr>
        <p:txBody>
          <a:bodyPr vert="horz" lIns="62114" tIns="31057" rIns="62114" bIns="31057" rtlCol="0" anchor="b"/>
          <a:lstStyle>
            <a:lvl1pPr algn="l">
              <a:defRPr sz="8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530" y="9428598"/>
            <a:ext cx="2946058" cy="498040"/>
          </a:xfrm>
          <a:prstGeom prst="rect">
            <a:avLst/>
          </a:prstGeom>
        </p:spPr>
        <p:txBody>
          <a:bodyPr vert="horz" lIns="62114" tIns="31057" rIns="62114" bIns="31057" rtlCol="0" anchor="b"/>
          <a:lstStyle>
            <a:lvl1pPr algn="r">
              <a:defRPr sz="800"/>
            </a:lvl1pPr>
          </a:lstStyle>
          <a:p>
            <a:fld id="{64F8F2A7-E211-47B1-B42C-D39C5EFCDC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049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8F2A7-E211-47B1-B42C-D39C5EFCDCE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9561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8F2A7-E211-47B1-B42C-D39C5EFCDCE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819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F8F2A7-E211-47B1-B42C-D39C5EFCDCE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1520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4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1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9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5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2" y="1535115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2" y="2174876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5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6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0" y="273051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22" indent="0">
              <a:buNone/>
              <a:defRPr sz="2900"/>
            </a:lvl2pPr>
            <a:lvl3pPr marL="957644" indent="0">
              <a:buNone/>
              <a:defRPr sz="2500"/>
            </a:lvl3pPr>
            <a:lvl4pPr marL="1436465" indent="0">
              <a:buNone/>
              <a:defRPr sz="2100"/>
            </a:lvl4pPr>
            <a:lvl5pPr marL="1915286" indent="0">
              <a:buNone/>
              <a:defRPr sz="2100"/>
            </a:lvl5pPr>
            <a:lvl6pPr marL="2394107" indent="0">
              <a:buNone/>
              <a:defRPr sz="2100"/>
            </a:lvl6pPr>
            <a:lvl7pPr marL="2872929" indent="0">
              <a:buNone/>
              <a:defRPr sz="2100"/>
            </a:lvl7pPr>
            <a:lvl8pPr marL="3351750" indent="0">
              <a:buNone/>
              <a:defRPr sz="2100"/>
            </a:lvl8pPr>
            <a:lvl9pPr marL="3830572" indent="0">
              <a:buNone/>
              <a:defRPr sz="21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64" tIns="47883" rIns="95764" bIns="47883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64" tIns="47883" rIns="95764" bIns="47883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C160-90BC-4B9F-AFFB-258E8A309023}" type="datetimeFigureOut">
              <a:rPr lang="it-IT" smtClean="0"/>
              <a:pPr/>
              <a:t>15/06/2026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CC4D-8BB0-481B-BFCA-344D7C030D0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4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17" indent="-359117" algn="l" defTabSz="957644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085" indent="-299263" algn="l" defTabSz="957644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054" indent="-239411" algn="l" defTabSz="957644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874" indent="-239411" algn="l" defTabSz="95764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696" indent="-239411" algn="l" defTabSz="957644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518" indent="-239411" algn="l" defTabSz="95764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340" indent="-239411" algn="l" defTabSz="95764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161" indent="-239411" algn="l" defTabSz="95764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983" indent="-239411" algn="l" defTabSz="95764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2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44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65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86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107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929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75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57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" name="Connettore 4 62"/>
          <p:cNvCxnSpPr/>
          <p:nvPr/>
        </p:nvCxnSpPr>
        <p:spPr>
          <a:xfrm rot="5400000">
            <a:off x="2129988" y="3106075"/>
            <a:ext cx="144000" cy="1764000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Connettore 4 66"/>
          <p:cNvCxnSpPr/>
          <p:nvPr/>
        </p:nvCxnSpPr>
        <p:spPr>
          <a:xfrm rot="5400000">
            <a:off x="2281886" y="4713525"/>
            <a:ext cx="180000" cy="1764000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Connettore 4 214"/>
          <p:cNvCxnSpPr/>
          <p:nvPr/>
        </p:nvCxnSpPr>
        <p:spPr>
          <a:xfrm rot="5400000">
            <a:off x="2167120" y="3950175"/>
            <a:ext cx="144000" cy="1764000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Connettore 4 202"/>
          <p:cNvCxnSpPr/>
          <p:nvPr/>
        </p:nvCxnSpPr>
        <p:spPr>
          <a:xfrm rot="16200000" flipH="1">
            <a:off x="7625655" y="4072479"/>
            <a:ext cx="108000" cy="14760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Connettore 4 162"/>
          <p:cNvCxnSpPr/>
          <p:nvPr/>
        </p:nvCxnSpPr>
        <p:spPr>
          <a:xfrm rot="16200000" flipH="1">
            <a:off x="7580334" y="1593310"/>
            <a:ext cx="86857" cy="15372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nettore 1 59"/>
          <p:cNvCxnSpPr/>
          <p:nvPr/>
        </p:nvCxnSpPr>
        <p:spPr>
          <a:xfrm>
            <a:off x="5119348" y="1162376"/>
            <a:ext cx="18841" cy="48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ttore 4 179"/>
          <p:cNvCxnSpPr/>
          <p:nvPr/>
        </p:nvCxnSpPr>
        <p:spPr>
          <a:xfrm rot="16200000" flipH="1">
            <a:off x="7636227" y="2453036"/>
            <a:ext cx="86857" cy="15480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Connettore diritto 254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3416238" y="808524"/>
            <a:ext cx="3528000" cy="55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ttore diritto 181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117640" y="3625099"/>
            <a:ext cx="194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ttore diritto 144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028405" y="4490998"/>
            <a:ext cx="208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ttore 4 139"/>
          <p:cNvCxnSpPr/>
          <p:nvPr/>
        </p:nvCxnSpPr>
        <p:spPr>
          <a:xfrm rot="16200000" flipH="1">
            <a:off x="7537230" y="3119795"/>
            <a:ext cx="173065" cy="1563578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Connettore diritto 177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1489886" y="2525179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ttore diritto 154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1489886" y="2057179"/>
            <a:ext cx="4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diritto 145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208405" y="2710247"/>
            <a:ext cx="172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diritto 90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172740" y="1934359"/>
            <a:ext cx="180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diritto 60"/>
          <p:cNvCxnSpPr/>
          <p:nvPr/>
        </p:nvCxnSpPr>
        <p:spPr>
          <a:xfrm>
            <a:off x="5126760" y="719869"/>
            <a:ext cx="0" cy="3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3979197" y="68985"/>
            <a:ext cx="2371727" cy="6506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Organo Amministrativo </a:t>
            </a:r>
          </a:p>
          <a:p>
            <a:pPr algn="ctr"/>
            <a:r>
              <a:rPr lang="it-IT" sz="1200" b="1" dirty="0">
                <a:solidFill>
                  <a:schemeClr val="tx1"/>
                </a:solidFill>
              </a:rPr>
              <a:t>C.d.A. o Amministratore Unico</a:t>
            </a:r>
          </a:p>
          <a:p>
            <a:pPr algn="ctr"/>
            <a:endParaRPr lang="it-IT" sz="1200" dirty="0">
              <a:solidFill>
                <a:schemeClr val="tx1"/>
              </a:solidFill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6785438" y="678186"/>
            <a:ext cx="2724517" cy="2813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/>
              <a:t>Organismo di controllo e vigilanza (ODV)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1973931" y="3313792"/>
            <a:ext cx="2175528" cy="60453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150" b="1" dirty="0">
                <a:solidFill>
                  <a:schemeClr val="tx1"/>
                </a:solidFill>
              </a:rPr>
              <a:t>Sicurezza Prevenzione Protezione RSPP</a:t>
            </a:r>
          </a:p>
          <a:p>
            <a:pPr algn="ctr"/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34104" y="3827386"/>
            <a:ext cx="1361516" cy="342922"/>
          </a:xfrm>
          <a:prstGeom prst="rect">
            <a:avLst/>
          </a:prstGeom>
          <a:ln w="9525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ASPP</a:t>
            </a:r>
          </a:p>
          <a:p>
            <a:pPr algn="ctr"/>
            <a:endParaRPr lang="it-IT" sz="800" dirty="0">
              <a:solidFill>
                <a:schemeClr val="tx1"/>
              </a:solidFill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3979198" y="912401"/>
            <a:ext cx="2371726" cy="619921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/>
              <a:t>Direttore Generale </a:t>
            </a:r>
          </a:p>
          <a:p>
            <a:pPr algn="ctr"/>
            <a:r>
              <a:rPr lang="it-IT" sz="1200" dirty="0"/>
              <a:t>(vacante)</a:t>
            </a:r>
          </a:p>
          <a:p>
            <a:pPr algn="ctr"/>
            <a:endParaRPr lang="it-IT" sz="1000" dirty="0"/>
          </a:p>
        </p:txBody>
      </p:sp>
      <p:sp>
        <p:nvSpPr>
          <p:cNvPr id="126" name="CasellaDiTesto 125"/>
          <p:cNvSpPr txBox="1"/>
          <p:nvPr/>
        </p:nvSpPr>
        <p:spPr>
          <a:xfrm>
            <a:off x="117182" y="2976555"/>
            <a:ext cx="1514983" cy="342922"/>
          </a:xfrm>
          <a:prstGeom prst="rect">
            <a:avLst/>
          </a:prstGeom>
          <a:solidFill>
            <a:srgbClr val="AF4DB9"/>
          </a:solidFill>
          <a:ln w="9525"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Impiegato </a:t>
            </a:r>
            <a:r>
              <a:rPr lang="it-IT" sz="800" b="1" dirty="0" err="1">
                <a:solidFill>
                  <a:schemeClr val="tx1"/>
                </a:solidFill>
              </a:rPr>
              <a:t>Amm.vo</a:t>
            </a:r>
            <a:endParaRPr lang="it-IT" sz="800" b="1" dirty="0">
              <a:solidFill>
                <a:schemeClr val="tx1"/>
              </a:solidFill>
            </a:endParaRPr>
          </a:p>
          <a:p>
            <a:pPr algn="ctr"/>
            <a:endParaRPr lang="it-IT" sz="800" dirty="0">
              <a:solidFill>
                <a:schemeClr val="tx1"/>
              </a:solidFill>
            </a:endParaRPr>
          </a:p>
        </p:txBody>
      </p: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89FA7DC7-DE84-453B-AE39-11C2DA497192}"/>
              </a:ext>
            </a:extLst>
          </p:cNvPr>
          <p:cNvCxnSpPr>
            <a:cxnSpLocks/>
          </p:cNvCxnSpPr>
          <p:nvPr/>
        </p:nvCxnSpPr>
        <p:spPr>
          <a:xfrm>
            <a:off x="3618768" y="4204625"/>
            <a:ext cx="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1894324" y="674220"/>
            <a:ext cx="1521914" cy="2813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/>
              <a:t>Collegio Sindacale</a:t>
            </a:r>
          </a:p>
        </p:txBody>
      </p:sp>
      <p:sp>
        <p:nvSpPr>
          <p:cNvPr id="75" name="CasellaDiTesto 74"/>
          <p:cNvSpPr txBox="1"/>
          <p:nvPr/>
        </p:nvSpPr>
        <p:spPr>
          <a:xfrm>
            <a:off x="2047401" y="1768844"/>
            <a:ext cx="2161004" cy="435255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/>
              <a:t>Segreteria Presidenza/Direzione</a:t>
            </a:r>
          </a:p>
          <a:p>
            <a:pPr algn="ctr"/>
            <a:endParaRPr lang="it-IT" sz="1000" dirty="0"/>
          </a:p>
        </p:txBody>
      </p:sp>
      <p:sp>
        <p:nvSpPr>
          <p:cNvPr id="78" name="CasellaDiTesto 77"/>
          <p:cNvSpPr txBox="1"/>
          <p:nvPr/>
        </p:nvSpPr>
        <p:spPr>
          <a:xfrm>
            <a:off x="5872235" y="1645816"/>
            <a:ext cx="2259220" cy="67266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Acquisti-Gare-Contratti </a:t>
            </a:r>
          </a:p>
        </p:txBody>
      </p:sp>
      <p:sp>
        <p:nvSpPr>
          <p:cNvPr id="142" name="CasellaDiTesto 141"/>
          <p:cNvSpPr txBox="1"/>
          <p:nvPr/>
        </p:nvSpPr>
        <p:spPr>
          <a:xfrm>
            <a:off x="5912413" y="3409071"/>
            <a:ext cx="2231512" cy="46603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Risorse Umane</a:t>
            </a:r>
          </a:p>
          <a:p>
            <a:pPr algn="ctr"/>
            <a:r>
              <a:rPr lang="it-IT" sz="1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43" name="CasellaDiTesto 142"/>
          <p:cNvSpPr txBox="1"/>
          <p:nvPr/>
        </p:nvSpPr>
        <p:spPr>
          <a:xfrm>
            <a:off x="8391657" y="2249630"/>
            <a:ext cx="1260000" cy="219812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Impiegati Amm.vi</a:t>
            </a:r>
          </a:p>
        </p:txBody>
      </p:sp>
      <p:sp>
        <p:nvSpPr>
          <p:cNvPr id="192" name="CasellaDiTesto 191"/>
          <p:cNvSpPr txBox="1"/>
          <p:nvPr/>
        </p:nvSpPr>
        <p:spPr>
          <a:xfrm>
            <a:off x="8418000" y="3850316"/>
            <a:ext cx="1260000" cy="21981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Impiegati Amm.vi</a:t>
            </a:r>
          </a:p>
        </p:txBody>
      </p:sp>
      <p:sp>
        <p:nvSpPr>
          <p:cNvPr id="200" name="CasellaDiTesto 199"/>
          <p:cNvSpPr txBox="1"/>
          <p:nvPr/>
        </p:nvSpPr>
        <p:spPr>
          <a:xfrm>
            <a:off x="5886089" y="2498071"/>
            <a:ext cx="2287229" cy="65069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/>
              <a:t>Controllo gestione - </a:t>
            </a:r>
            <a:r>
              <a:rPr lang="it-IT" sz="1200" b="1" dirty="0" err="1"/>
              <a:t>Cont</a:t>
            </a:r>
            <a:r>
              <a:rPr lang="it-IT" sz="1200" b="1" dirty="0"/>
              <a:t>. Industriale - </a:t>
            </a:r>
            <a:r>
              <a:rPr lang="it-IT" sz="1200" b="1" dirty="0">
                <a:solidFill>
                  <a:schemeClr val="tx1"/>
                </a:solidFill>
              </a:rPr>
              <a:t>Supporto </a:t>
            </a:r>
            <a:r>
              <a:rPr lang="it-IT" sz="1200" b="1" dirty="0" err="1">
                <a:solidFill>
                  <a:schemeClr val="tx1"/>
                </a:solidFill>
              </a:rPr>
              <a:t>Rup</a:t>
            </a:r>
            <a:r>
              <a:rPr lang="it-IT" sz="1200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(vacante)</a:t>
            </a:r>
          </a:p>
        </p:txBody>
      </p:sp>
      <p:sp>
        <p:nvSpPr>
          <p:cNvPr id="201" name="CasellaDiTesto 200"/>
          <p:cNvSpPr txBox="1"/>
          <p:nvPr/>
        </p:nvSpPr>
        <p:spPr>
          <a:xfrm>
            <a:off x="117182" y="2488139"/>
            <a:ext cx="1521626" cy="219812"/>
          </a:xfrm>
          <a:prstGeom prst="rect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/>
              <a:t>Fattorino centralinista</a:t>
            </a:r>
          </a:p>
        </p:txBody>
      </p:sp>
      <p:sp>
        <p:nvSpPr>
          <p:cNvPr id="221" name="CasellaDiTesto 220"/>
          <p:cNvSpPr txBox="1"/>
          <p:nvPr/>
        </p:nvSpPr>
        <p:spPr>
          <a:xfrm>
            <a:off x="2064654" y="4197765"/>
            <a:ext cx="2112932" cy="56979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Coordinatore Area Amm.va </a:t>
            </a:r>
          </a:p>
          <a:p>
            <a:pPr algn="ctr"/>
            <a:endParaRPr lang="it-IT" sz="1200" dirty="0"/>
          </a:p>
        </p:txBody>
      </p:sp>
      <p:sp>
        <p:nvSpPr>
          <p:cNvPr id="305" name="CasellaDiTesto 304"/>
          <p:cNvSpPr txBox="1"/>
          <p:nvPr/>
        </p:nvSpPr>
        <p:spPr>
          <a:xfrm>
            <a:off x="2069982" y="2476740"/>
            <a:ext cx="2146569" cy="435255"/>
          </a:xfrm>
          <a:prstGeom prst="rect">
            <a:avLst/>
          </a:prstGeom>
          <a:solidFill>
            <a:srgbClr val="AF4DB9"/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200" b="1" dirty="0">
                <a:solidFill>
                  <a:schemeClr val="tx1"/>
                </a:solidFill>
              </a:rPr>
              <a:t>Anticorruzione RPCT RT </a:t>
            </a:r>
          </a:p>
          <a:p>
            <a:pPr algn="ctr"/>
            <a:endParaRPr lang="it-IT" sz="1000" dirty="0">
              <a:solidFill>
                <a:schemeClr val="tx1"/>
              </a:solidFill>
            </a:endParaRPr>
          </a:p>
        </p:txBody>
      </p:sp>
      <p:cxnSp>
        <p:nvCxnSpPr>
          <p:cNvPr id="306" name="Connettore 4 305"/>
          <p:cNvCxnSpPr>
            <a:stCxn id="305" idx="2"/>
          </p:cNvCxnSpPr>
          <p:nvPr/>
        </p:nvCxnSpPr>
        <p:spPr>
          <a:xfrm rot="5400000">
            <a:off x="2286281" y="2264523"/>
            <a:ext cx="209515" cy="1504459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6" name="CasellaDiTesto 315"/>
          <p:cNvSpPr txBox="1"/>
          <p:nvPr/>
        </p:nvSpPr>
        <p:spPr>
          <a:xfrm>
            <a:off x="5936405" y="4155210"/>
            <a:ext cx="2207520" cy="6049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Coordinatore Area Tecnica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2010551" y="5016772"/>
            <a:ext cx="2138908" cy="50102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Rete gas</a:t>
            </a:r>
          </a:p>
          <a:p>
            <a:pPr algn="ctr"/>
            <a:r>
              <a:rPr lang="it-IT" sz="1200" dirty="0"/>
              <a:t>(vacante) </a:t>
            </a:r>
          </a:p>
        </p:txBody>
      </p:sp>
      <p:sp>
        <p:nvSpPr>
          <p:cNvPr id="115" name="CasellaDiTesto 114"/>
          <p:cNvSpPr txBox="1"/>
          <p:nvPr/>
        </p:nvSpPr>
        <p:spPr>
          <a:xfrm>
            <a:off x="8442249" y="4614547"/>
            <a:ext cx="1188862" cy="43525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100" b="1" dirty="0"/>
              <a:t>Servizi Tecnici </a:t>
            </a:r>
          </a:p>
          <a:p>
            <a:pPr algn="ctr"/>
            <a:r>
              <a:rPr lang="it-IT" sz="1100" dirty="0"/>
              <a:t>(vedi dettaglio)</a:t>
            </a:r>
            <a:endParaRPr lang="it-IT" sz="1000" dirty="0"/>
          </a:p>
        </p:txBody>
      </p:sp>
      <p:cxnSp>
        <p:nvCxnSpPr>
          <p:cNvPr id="169" name="Connettore 4 168"/>
          <p:cNvCxnSpPr/>
          <p:nvPr/>
        </p:nvCxnSpPr>
        <p:spPr>
          <a:xfrm rot="5400000">
            <a:off x="2587167" y="1553787"/>
            <a:ext cx="78579" cy="1404000"/>
          </a:xfrm>
          <a:prstGeom prst="bentConnector2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CasellaDiTesto 147"/>
          <p:cNvSpPr txBox="1"/>
          <p:nvPr/>
        </p:nvSpPr>
        <p:spPr>
          <a:xfrm>
            <a:off x="118683" y="1882172"/>
            <a:ext cx="1521626" cy="466033"/>
          </a:xfrm>
          <a:prstGeom prst="rect">
            <a:avLst/>
          </a:prstGeom>
          <a:ln w="9525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/>
              <a:t>Ufficio segreteria</a:t>
            </a:r>
          </a:p>
          <a:p>
            <a:pPr algn="ctr"/>
            <a:r>
              <a:rPr lang="it-IT" sz="800" b="1" dirty="0"/>
              <a:t>Gestione Sinistri</a:t>
            </a:r>
          </a:p>
          <a:p>
            <a:pPr algn="ctr"/>
            <a:r>
              <a:rPr lang="it-IT" sz="800" dirty="0"/>
              <a:t> </a:t>
            </a:r>
          </a:p>
        </p:txBody>
      </p:sp>
      <p:cxnSp>
        <p:nvCxnSpPr>
          <p:cNvPr id="149" name="Connettore diritto 148"/>
          <p:cNvCxnSpPr/>
          <p:nvPr/>
        </p:nvCxnSpPr>
        <p:spPr>
          <a:xfrm>
            <a:off x="1916859" y="2057179"/>
            <a:ext cx="0" cy="46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CasellaDiTesto 178"/>
          <p:cNvSpPr txBox="1"/>
          <p:nvPr/>
        </p:nvSpPr>
        <p:spPr>
          <a:xfrm>
            <a:off x="8418000" y="3131414"/>
            <a:ext cx="1213111" cy="219812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/>
              <a:t>Ufficio </a:t>
            </a:r>
          </a:p>
        </p:txBody>
      </p:sp>
      <p:sp>
        <p:nvSpPr>
          <p:cNvPr id="211" name="CasellaDiTesto 210"/>
          <p:cNvSpPr txBox="1"/>
          <p:nvPr/>
        </p:nvSpPr>
        <p:spPr>
          <a:xfrm>
            <a:off x="218794" y="4590718"/>
            <a:ext cx="1349911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Servizi Amm.vi  </a:t>
            </a:r>
          </a:p>
          <a:p>
            <a:pPr algn="ctr"/>
            <a:r>
              <a:rPr lang="it-IT" sz="1000" dirty="0"/>
              <a:t>(vedi dettaglio) </a:t>
            </a:r>
          </a:p>
        </p:txBody>
      </p:sp>
      <p:sp>
        <p:nvSpPr>
          <p:cNvPr id="226" name="CasellaDiTesto 225">
            <a:extLst>
              <a:ext uri="{FF2B5EF4-FFF2-40B4-BE49-F238E27FC236}">
                <a16:creationId xmlns:a16="http://schemas.microsoft.com/office/drawing/2014/main" id="{8DFCFCC6-53A4-4088-AA12-FF85C9EA12BF}"/>
              </a:ext>
            </a:extLst>
          </p:cNvPr>
          <p:cNvSpPr txBox="1"/>
          <p:nvPr/>
        </p:nvSpPr>
        <p:spPr>
          <a:xfrm>
            <a:off x="210886" y="5482103"/>
            <a:ext cx="1305566" cy="342922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 accessori</a:t>
            </a:r>
          </a:p>
          <a:p>
            <a:pPr algn="ctr"/>
            <a:endParaRPr lang="it-IT" sz="800" dirty="0"/>
          </a:p>
        </p:txBody>
      </p:sp>
      <p:cxnSp>
        <p:nvCxnSpPr>
          <p:cNvPr id="66" name="Connettore diritto 65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148413" y="5262086"/>
            <a:ext cx="17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sellaDiTesto 67"/>
          <p:cNvSpPr txBox="1"/>
          <p:nvPr/>
        </p:nvSpPr>
        <p:spPr>
          <a:xfrm>
            <a:off x="5912414" y="5058696"/>
            <a:ext cx="2231511" cy="47453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Unità di crisi </a:t>
            </a:r>
            <a:r>
              <a:rPr lang="it-IT" sz="1200" b="1" dirty="0" err="1"/>
              <a:t>cybersicurezza</a:t>
            </a:r>
            <a:r>
              <a:rPr lang="it-IT" sz="1200" b="1" dirty="0"/>
              <a:t>/NIS2</a:t>
            </a:r>
          </a:p>
          <a:p>
            <a:pPr algn="ctr"/>
            <a:endParaRPr lang="it-IT" sz="1200" dirty="0"/>
          </a:p>
        </p:txBody>
      </p:sp>
      <p:sp>
        <p:nvSpPr>
          <p:cNvPr id="69" name="CasellaDiTesto 68"/>
          <p:cNvSpPr txBox="1"/>
          <p:nvPr/>
        </p:nvSpPr>
        <p:spPr>
          <a:xfrm>
            <a:off x="5912414" y="5651212"/>
            <a:ext cx="2231511" cy="691669"/>
          </a:xfrm>
          <a:prstGeom prst="rect">
            <a:avLst/>
          </a:prstGeom>
          <a:solidFill>
            <a:srgbClr val="E6B9B8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Rappresentante della Direzione per il Sistema di Gestione Integrato - RDSGI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8331933" y="5905981"/>
            <a:ext cx="1067663" cy="666088"/>
          </a:xfrm>
          <a:prstGeom prst="rect">
            <a:avLst/>
          </a:prstGeom>
          <a:solidFill>
            <a:srgbClr val="E6B9B8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900" b="1" dirty="0" err="1"/>
              <a:t>Resp.Sistema</a:t>
            </a:r>
            <a:r>
              <a:rPr lang="it-IT" sz="900" b="1" dirty="0"/>
              <a:t> di Gestione Integrato Qualità e Ambiente RGQA</a:t>
            </a:r>
            <a:r>
              <a:rPr lang="it-IT" sz="1000" dirty="0"/>
              <a:t> </a:t>
            </a:r>
          </a:p>
        </p:txBody>
      </p:sp>
      <p:cxnSp>
        <p:nvCxnSpPr>
          <p:cNvPr id="72" name="Connettore 4 71"/>
          <p:cNvCxnSpPr/>
          <p:nvPr/>
        </p:nvCxnSpPr>
        <p:spPr>
          <a:xfrm rot="16200000" flipH="1">
            <a:off x="7524810" y="5641362"/>
            <a:ext cx="108000" cy="1512000"/>
          </a:xfrm>
          <a:prstGeom prst="bentConnector2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1992241" y="5841858"/>
            <a:ext cx="2138908" cy="50102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endParaRPr lang="it-IT" sz="1200" b="1" dirty="0"/>
          </a:p>
          <a:p>
            <a:pPr algn="ctr"/>
            <a:r>
              <a:rPr lang="it-IT" sz="1200" b="1" dirty="0" err="1"/>
              <a:t>Resp.protezione</a:t>
            </a:r>
            <a:r>
              <a:rPr lang="it-IT" sz="1200" b="1" dirty="0"/>
              <a:t> dati personali</a:t>
            </a:r>
          </a:p>
          <a:p>
            <a:pPr algn="ctr"/>
            <a:r>
              <a:rPr lang="it-IT" sz="1200" b="1" dirty="0"/>
              <a:t>DPO </a:t>
            </a:r>
          </a:p>
          <a:p>
            <a:pPr algn="ctr"/>
            <a:r>
              <a:rPr lang="it-IT" sz="1200" dirty="0"/>
              <a:t> </a:t>
            </a:r>
          </a:p>
        </p:txBody>
      </p: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4148413" y="6058376"/>
            <a:ext cx="17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61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" name="Connettore diritto 69"/>
          <p:cNvCxnSpPr/>
          <p:nvPr/>
        </p:nvCxnSpPr>
        <p:spPr>
          <a:xfrm>
            <a:off x="6782580" y="1951414"/>
            <a:ext cx="0" cy="75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Connettore diritto 147"/>
          <p:cNvCxnSpPr/>
          <p:nvPr/>
        </p:nvCxnSpPr>
        <p:spPr>
          <a:xfrm>
            <a:off x="3510204" y="1172637"/>
            <a:ext cx="0" cy="36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ttore diritto 70"/>
          <p:cNvCxnSpPr/>
          <p:nvPr/>
        </p:nvCxnSpPr>
        <p:spPr>
          <a:xfrm>
            <a:off x="6782580" y="1170749"/>
            <a:ext cx="0" cy="28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Connettore diritto 175"/>
          <p:cNvCxnSpPr/>
          <p:nvPr/>
        </p:nvCxnSpPr>
        <p:spPr>
          <a:xfrm>
            <a:off x="3537915" y="1878447"/>
            <a:ext cx="0" cy="57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Connettore diritto 170"/>
          <p:cNvCxnSpPr/>
          <p:nvPr/>
        </p:nvCxnSpPr>
        <p:spPr>
          <a:xfrm>
            <a:off x="2156063" y="1971182"/>
            <a:ext cx="0" cy="43200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Connettore diritto 144"/>
          <p:cNvCxnSpPr/>
          <p:nvPr/>
        </p:nvCxnSpPr>
        <p:spPr>
          <a:xfrm>
            <a:off x="2070064" y="1170749"/>
            <a:ext cx="0" cy="36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Connettore diritto 86"/>
          <p:cNvCxnSpPr/>
          <p:nvPr/>
        </p:nvCxnSpPr>
        <p:spPr>
          <a:xfrm>
            <a:off x="4690613" y="959211"/>
            <a:ext cx="0" cy="64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Connettore diritto 261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2066580" y="1161914"/>
            <a:ext cx="4716000" cy="26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CasellaDiTesto 220"/>
          <p:cNvSpPr txBox="1"/>
          <p:nvPr/>
        </p:nvSpPr>
        <p:spPr>
          <a:xfrm>
            <a:off x="3649871" y="404948"/>
            <a:ext cx="2253446" cy="537026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Coordinatore Area Amm.va </a:t>
            </a:r>
          </a:p>
          <a:p>
            <a:pPr algn="ctr"/>
            <a:endParaRPr lang="it-IT" sz="1200" dirty="0"/>
          </a:p>
        </p:txBody>
      </p:sp>
      <p:sp>
        <p:nvSpPr>
          <p:cNvPr id="233" name="CasellaDiTesto 232"/>
          <p:cNvSpPr txBox="1"/>
          <p:nvPr/>
        </p:nvSpPr>
        <p:spPr>
          <a:xfrm>
            <a:off x="1455979" y="2383201"/>
            <a:ext cx="1283237" cy="40447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Impiegati Amm.vi</a:t>
            </a:r>
          </a:p>
          <a:p>
            <a:pPr algn="ctr"/>
            <a:endParaRPr lang="it-IT" sz="1000" dirty="0"/>
          </a:p>
        </p:txBody>
      </p:sp>
      <p:sp>
        <p:nvSpPr>
          <p:cNvPr id="164" name="CasellaDiTesto 163"/>
          <p:cNvSpPr txBox="1"/>
          <p:nvPr/>
        </p:nvSpPr>
        <p:spPr>
          <a:xfrm>
            <a:off x="3044498" y="1495454"/>
            <a:ext cx="908666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Paghe</a:t>
            </a:r>
            <a:endParaRPr lang="it-IT" sz="1000" dirty="0">
              <a:solidFill>
                <a:srgbClr val="0070C0"/>
              </a:solidFill>
            </a:endParaRPr>
          </a:p>
          <a:p>
            <a:pPr algn="ctr"/>
            <a:endParaRPr lang="it-IT" sz="1000" dirty="0"/>
          </a:p>
        </p:txBody>
      </p:sp>
      <p:sp>
        <p:nvSpPr>
          <p:cNvPr id="165" name="CasellaDiTesto 164"/>
          <p:cNvSpPr txBox="1"/>
          <p:nvPr/>
        </p:nvSpPr>
        <p:spPr>
          <a:xfrm>
            <a:off x="4174067" y="1489061"/>
            <a:ext cx="1265172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 err="1"/>
              <a:t>Unbundling</a:t>
            </a:r>
            <a:r>
              <a:rPr lang="it-IT" sz="1000" b="1" dirty="0"/>
              <a:t>- </a:t>
            </a:r>
            <a:r>
              <a:rPr lang="it-IT" sz="1000" b="1" dirty="0" err="1"/>
              <a:t>Arera</a:t>
            </a:r>
            <a:endParaRPr lang="it-IT" sz="1000" b="1" dirty="0"/>
          </a:p>
          <a:p>
            <a:pPr algn="ctr"/>
            <a:endParaRPr lang="it-IT" sz="1000" b="1" dirty="0"/>
          </a:p>
        </p:txBody>
      </p:sp>
      <p:sp>
        <p:nvSpPr>
          <p:cNvPr id="170" name="CasellaDiTesto 169"/>
          <p:cNvSpPr txBox="1"/>
          <p:nvPr/>
        </p:nvSpPr>
        <p:spPr>
          <a:xfrm>
            <a:off x="3081834" y="2383201"/>
            <a:ext cx="1136073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Impiegati Amm.vi</a:t>
            </a:r>
          </a:p>
          <a:p>
            <a:pPr algn="ctr"/>
            <a:endParaRPr lang="it-IT" sz="1000" b="1" dirty="0"/>
          </a:p>
        </p:txBody>
      </p:sp>
      <p:sp>
        <p:nvSpPr>
          <p:cNvPr id="172" name="CasellaDiTesto 171"/>
          <p:cNvSpPr txBox="1"/>
          <p:nvPr/>
        </p:nvSpPr>
        <p:spPr>
          <a:xfrm>
            <a:off x="1643388" y="1412816"/>
            <a:ext cx="908420" cy="55836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Contabilità</a:t>
            </a:r>
          </a:p>
          <a:p>
            <a:pPr algn="ctr"/>
            <a:r>
              <a:rPr lang="it-IT" sz="1000" b="1" dirty="0"/>
              <a:t>Bilanci</a:t>
            </a:r>
          </a:p>
          <a:p>
            <a:pPr algn="ctr"/>
            <a:endParaRPr lang="it-IT" sz="1000" dirty="0"/>
          </a:p>
        </p:txBody>
      </p:sp>
      <p:sp>
        <p:nvSpPr>
          <p:cNvPr id="68" name="CasellaDiTesto 67"/>
          <p:cNvSpPr txBox="1"/>
          <p:nvPr/>
        </p:nvSpPr>
        <p:spPr>
          <a:xfrm>
            <a:off x="6244276" y="1469119"/>
            <a:ext cx="1170285" cy="435255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100" b="1" dirty="0"/>
              <a:t>Trasporto Onoranze Funebri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6125574" y="2537090"/>
            <a:ext cx="1407687" cy="25058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Necrofori</a:t>
            </a:r>
          </a:p>
        </p:txBody>
      </p:sp>
    </p:spTree>
    <p:extLst>
      <p:ext uri="{BB962C8B-B14F-4D97-AF65-F5344CB8AC3E}">
        <p14:creationId xmlns:p14="http://schemas.microsoft.com/office/powerpoint/2010/main" val="164344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7" name="Connettore diritto 176"/>
          <p:cNvCxnSpPr/>
          <p:nvPr/>
        </p:nvCxnSpPr>
        <p:spPr>
          <a:xfrm>
            <a:off x="6825110" y="2660169"/>
            <a:ext cx="0" cy="10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Connettore diritto 153"/>
          <p:cNvCxnSpPr/>
          <p:nvPr/>
        </p:nvCxnSpPr>
        <p:spPr>
          <a:xfrm>
            <a:off x="8477860" y="2664542"/>
            <a:ext cx="0" cy="14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Connettore diritto 80"/>
          <p:cNvCxnSpPr/>
          <p:nvPr/>
        </p:nvCxnSpPr>
        <p:spPr>
          <a:xfrm>
            <a:off x="9485660" y="2661367"/>
            <a:ext cx="0" cy="21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Connettore diritto 88"/>
          <p:cNvCxnSpPr/>
          <p:nvPr/>
        </p:nvCxnSpPr>
        <p:spPr>
          <a:xfrm>
            <a:off x="7456093" y="3851543"/>
            <a:ext cx="0" cy="50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ttore diritto 85"/>
          <p:cNvCxnSpPr/>
          <p:nvPr/>
        </p:nvCxnSpPr>
        <p:spPr>
          <a:xfrm>
            <a:off x="5089970" y="4069197"/>
            <a:ext cx="0" cy="46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Connettore diritto 75"/>
          <p:cNvCxnSpPr/>
          <p:nvPr/>
        </p:nvCxnSpPr>
        <p:spPr>
          <a:xfrm>
            <a:off x="6433137" y="2195071"/>
            <a:ext cx="0" cy="18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Connettore diritto 84"/>
          <p:cNvCxnSpPr/>
          <p:nvPr/>
        </p:nvCxnSpPr>
        <p:spPr>
          <a:xfrm>
            <a:off x="9291956" y="3391983"/>
            <a:ext cx="0" cy="9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Connettore diritto 82"/>
          <p:cNvCxnSpPr/>
          <p:nvPr/>
        </p:nvCxnSpPr>
        <p:spPr>
          <a:xfrm>
            <a:off x="6673785" y="3860779"/>
            <a:ext cx="0" cy="57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Connettore diritto 143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6825110" y="2658481"/>
            <a:ext cx="2664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ttore diritto 155"/>
          <p:cNvCxnSpPr/>
          <p:nvPr/>
        </p:nvCxnSpPr>
        <p:spPr>
          <a:xfrm>
            <a:off x="8477860" y="3390779"/>
            <a:ext cx="0" cy="9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1" name="Connettore diritto 190"/>
          <p:cNvCxnSpPr/>
          <p:nvPr/>
        </p:nvCxnSpPr>
        <p:spPr>
          <a:xfrm>
            <a:off x="7677971" y="3417702"/>
            <a:ext cx="0" cy="43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Connettore diritto 74"/>
          <p:cNvCxnSpPr/>
          <p:nvPr/>
        </p:nvCxnSpPr>
        <p:spPr>
          <a:xfrm>
            <a:off x="5261934" y="2194091"/>
            <a:ext cx="0" cy="93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ttore diritto 71"/>
          <p:cNvCxnSpPr/>
          <p:nvPr/>
        </p:nvCxnSpPr>
        <p:spPr>
          <a:xfrm>
            <a:off x="4141317" y="1812028"/>
            <a:ext cx="0" cy="118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nettore diritto 73"/>
          <p:cNvCxnSpPr/>
          <p:nvPr/>
        </p:nvCxnSpPr>
        <p:spPr>
          <a:xfrm>
            <a:off x="2966097" y="3379692"/>
            <a:ext cx="0" cy="147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ttore diritto 72"/>
          <p:cNvCxnSpPr/>
          <p:nvPr/>
        </p:nvCxnSpPr>
        <p:spPr>
          <a:xfrm>
            <a:off x="4106015" y="3390001"/>
            <a:ext cx="0" cy="151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Connettore diritto 70"/>
          <p:cNvCxnSpPr/>
          <p:nvPr/>
        </p:nvCxnSpPr>
        <p:spPr>
          <a:xfrm>
            <a:off x="2946678" y="1886460"/>
            <a:ext cx="0" cy="9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Connettore diritto 180"/>
          <p:cNvCxnSpPr/>
          <p:nvPr/>
        </p:nvCxnSpPr>
        <p:spPr>
          <a:xfrm>
            <a:off x="1893628" y="1843051"/>
            <a:ext cx="0" cy="97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Connettore diritto 140"/>
          <p:cNvCxnSpPr/>
          <p:nvPr/>
        </p:nvCxnSpPr>
        <p:spPr>
          <a:xfrm>
            <a:off x="7816253" y="1168265"/>
            <a:ext cx="0" cy="43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Connettore diritto 177"/>
          <p:cNvCxnSpPr/>
          <p:nvPr/>
        </p:nvCxnSpPr>
        <p:spPr>
          <a:xfrm>
            <a:off x="5196000" y="1168265"/>
            <a:ext cx="0" cy="3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Connettore diritto 189"/>
          <p:cNvCxnSpPr/>
          <p:nvPr/>
        </p:nvCxnSpPr>
        <p:spPr>
          <a:xfrm>
            <a:off x="777786" y="2163334"/>
            <a:ext cx="0" cy="2232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Connettore diritto 105"/>
          <p:cNvCxnSpPr/>
          <p:nvPr/>
        </p:nvCxnSpPr>
        <p:spPr>
          <a:xfrm>
            <a:off x="2845082" y="1159431"/>
            <a:ext cx="0" cy="3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Connettore diritto 179"/>
          <p:cNvCxnSpPr/>
          <p:nvPr/>
        </p:nvCxnSpPr>
        <p:spPr>
          <a:xfrm>
            <a:off x="6460845" y="1159431"/>
            <a:ext cx="0" cy="3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Connettore diritto 148"/>
          <p:cNvCxnSpPr/>
          <p:nvPr/>
        </p:nvCxnSpPr>
        <p:spPr>
          <a:xfrm>
            <a:off x="800986" y="1160009"/>
            <a:ext cx="0" cy="39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Connettore diritto 100"/>
          <p:cNvCxnSpPr/>
          <p:nvPr/>
        </p:nvCxnSpPr>
        <p:spPr>
          <a:xfrm>
            <a:off x="1921511" y="1176085"/>
            <a:ext cx="0" cy="28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Connettore diritto 150"/>
          <p:cNvCxnSpPr/>
          <p:nvPr/>
        </p:nvCxnSpPr>
        <p:spPr>
          <a:xfrm>
            <a:off x="7876236" y="1990061"/>
            <a:ext cx="0" cy="82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89FA7DC7-DE84-453B-AE39-11C2DA497192}"/>
              </a:ext>
            </a:extLst>
          </p:cNvPr>
          <p:cNvCxnSpPr>
            <a:cxnSpLocks/>
          </p:cNvCxnSpPr>
          <p:nvPr/>
        </p:nvCxnSpPr>
        <p:spPr>
          <a:xfrm>
            <a:off x="3618768" y="4204625"/>
            <a:ext cx="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CasellaDiTesto 315"/>
          <p:cNvSpPr txBox="1"/>
          <p:nvPr/>
        </p:nvSpPr>
        <p:spPr>
          <a:xfrm>
            <a:off x="3689631" y="329990"/>
            <a:ext cx="3012738" cy="556368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200" b="1" dirty="0"/>
              <a:t>Coordinatore Area Tecnica</a:t>
            </a:r>
          </a:p>
        </p:txBody>
      </p:sp>
      <p:sp>
        <p:nvSpPr>
          <p:cNvPr id="88" name="CasellaDiTesto 87"/>
          <p:cNvSpPr txBox="1"/>
          <p:nvPr/>
        </p:nvSpPr>
        <p:spPr>
          <a:xfrm>
            <a:off x="1356508" y="1484111"/>
            <a:ext cx="975728" cy="729433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Acqua </a:t>
            </a:r>
          </a:p>
        </p:txBody>
      </p:sp>
      <p:cxnSp>
        <p:nvCxnSpPr>
          <p:cNvPr id="96" name="Connettore diritto 95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800986" y="1160087"/>
            <a:ext cx="702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asellaDiTesto 96"/>
          <p:cNvSpPr txBox="1"/>
          <p:nvPr/>
        </p:nvSpPr>
        <p:spPr>
          <a:xfrm>
            <a:off x="3712536" y="1516760"/>
            <a:ext cx="859279" cy="696783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Fognatura </a:t>
            </a:r>
            <a:endParaRPr lang="it-IT" sz="1000" dirty="0"/>
          </a:p>
        </p:txBody>
      </p:sp>
      <p:sp>
        <p:nvSpPr>
          <p:cNvPr id="102" name="CasellaDiTesto 101">
            <a:extLst>
              <a:ext uri="{FF2B5EF4-FFF2-40B4-BE49-F238E27FC236}">
                <a16:creationId xmlns:a16="http://schemas.microsoft.com/office/drawing/2014/main" id="{AD6C802F-4033-44B2-8BB8-2B4DDD250B2A}"/>
              </a:ext>
            </a:extLst>
          </p:cNvPr>
          <p:cNvSpPr txBox="1"/>
          <p:nvPr/>
        </p:nvSpPr>
        <p:spPr>
          <a:xfrm>
            <a:off x="6154305" y="1550020"/>
            <a:ext cx="776890" cy="633674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Magazzino SII</a:t>
            </a:r>
          </a:p>
        </p:txBody>
      </p:sp>
      <p:sp>
        <p:nvSpPr>
          <p:cNvPr id="103" name="CasellaDiTesto 102"/>
          <p:cNvSpPr txBox="1"/>
          <p:nvPr/>
        </p:nvSpPr>
        <p:spPr>
          <a:xfrm>
            <a:off x="2481119" y="1514624"/>
            <a:ext cx="979687" cy="69892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Depurazione</a:t>
            </a:r>
            <a:endParaRPr lang="it-IT" sz="1000" dirty="0"/>
          </a:p>
        </p:txBody>
      </p:sp>
      <p:sp>
        <p:nvSpPr>
          <p:cNvPr id="107" name="CasellaDiTesto 106"/>
          <p:cNvSpPr txBox="1"/>
          <p:nvPr/>
        </p:nvSpPr>
        <p:spPr>
          <a:xfrm>
            <a:off x="4734947" y="1525865"/>
            <a:ext cx="1170861" cy="668225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 err="1"/>
              <a:t>Prog</a:t>
            </a:r>
            <a:r>
              <a:rPr lang="it-IT" sz="1000" b="1" dirty="0"/>
              <a:t>. </a:t>
            </a:r>
            <a:r>
              <a:rPr lang="it-IT" sz="1000" b="1" dirty="0" err="1"/>
              <a:t>Serv</a:t>
            </a:r>
            <a:r>
              <a:rPr lang="it-IT" sz="1000" b="1" dirty="0"/>
              <a:t>. Tecnici e Manutenzioni </a:t>
            </a:r>
          </a:p>
          <a:p>
            <a:pPr algn="ctr"/>
            <a:endParaRPr lang="it-IT" sz="1000" dirty="0"/>
          </a:p>
        </p:txBody>
      </p:sp>
      <p:sp>
        <p:nvSpPr>
          <p:cNvPr id="115" name="CasellaDiTesto 114"/>
          <p:cNvSpPr txBox="1"/>
          <p:nvPr/>
        </p:nvSpPr>
        <p:spPr>
          <a:xfrm>
            <a:off x="7538729" y="1628174"/>
            <a:ext cx="871837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Reti informatiche</a:t>
            </a:r>
          </a:p>
        </p:txBody>
      </p:sp>
      <p:sp>
        <p:nvSpPr>
          <p:cNvPr id="116" name="CasellaDiTesto 115"/>
          <p:cNvSpPr txBox="1"/>
          <p:nvPr/>
        </p:nvSpPr>
        <p:spPr>
          <a:xfrm>
            <a:off x="4801605" y="3130781"/>
            <a:ext cx="1112475" cy="404478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Addetti  Ufficio Tecnico</a:t>
            </a:r>
          </a:p>
        </p:txBody>
      </p:sp>
      <p:sp>
        <p:nvSpPr>
          <p:cNvPr id="118" name="CasellaDiTesto 117"/>
          <p:cNvSpPr txBox="1"/>
          <p:nvPr/>
        </p:nvSpPr>
        <p:spPr>
          <a:xfrm>
            <a:off x="4676585" y="4346655"/>
            <a:ext cx="870643" cy="250589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Magazziniere</a:t>
            </a:r>
          </a:p>
        </p:txBody>
      </p:sp>
      <p:sp>
        <p:nvSpPr>
          <p:cNvPr id="120" name="CasellaDiTesto 119"/>
          <p:cNvSpPr txBox="1"/>
          <p:nvPr/>
        </p:nvSpPr>
        <p:spPr>
          <a:xfrm>
            <a:off x="2595422" y="2794759"/>
            <a:ext cx="789252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Assistente reti impianti - Depurazione</a:t>
            </a:r>
          </a:p>
        </p:txBody>
      </p:sp>
      <p:sp>
        <p:nvSpPr>
          <p:cNvPr id="121" name="CasellaDiTesto 120"/>
          <p:cNvSpPr txBox="1"/>
          <p:nvPr/>
        </p:nvSpPr>
        <p:spPr>
          <a:xfrm>
            <a:off x="2430478" y="4861737"/>
            <a:ext cx="954196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Operatori reti impianti </a:t>
            </a:r>
            <a:r>
              <a:rPr lang="it-IT" sz="1000" b="1" dirty="0" err="1"/>
              <a:t>Dep</a:t>
            </a:r>
            <a:endParaRPr lang="it-IT" sz="1000" b="1" dirty="0"/>
          </a:p>
          <a:p>
            <a:pPr algn="ctr"/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23" name="CasellaDiTesto 122">
            <a:extLst>
              <a:ext uri="{FF2B5EF4-FFF2-40B4-BE49-F238E27FC236}">
                <a16:creationId xmlns:a16="http://schemas.microsoft.com/office/drawing/2014/main" id="{DBF0BE72-B63A-442B-918A-9F9FA135F588}"/>
              </a:ext>
            </a:extLst>
          </p:cNvPr>
          <p:cNvSpPr txBox="1"/>
          <p:nvPr/>
        </p:nvSpPr>
        <p:spPr>
          <a:xfrm>
            <a:off x="1422407" y="2794759"/>
            <a:ext cx="789252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Coordinatore Settore Acquedotto</a:t>
            </a:r>
          </a:p>
        </p:txBody>
      </p:sp>
      <p:sp>
        <p:nvSpPr>
          <p:cNvPr id="124" name="CasellaDiTesto 123"/>
          <p:cNvSpPr txBox="1"/>
          <p:nvPr/>
        </p:nvSpPr>
        <p:spPr>
          <a:xfrm>
            <a:off x="1217833" y="4844510"/>
            <a:ext cx="1077009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Operatori reti </a:t>
            </a:r>
          </a:p>
          <a:p>
            <a:pPr algn="ctr"/>
            <a:r>
              <a:rPr lang="it-IT" sz="1000" b="1" dirty="0"/>
              <a:t>impianti Acqua</a:t>
            </a:r>
          </a:p>
          <a:p>
            <a:pPr algn="ctr"/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29" name="CasellaDiTesto 128"/>
          <p:cNvSpPr txBox="1"/>
          <p:nvPr/>
        </p:nvSpPr>
        <p:spPr>
          <a:xfrm>
            <a:off x="3715888" y="2816287"/>
            <a:ext cx="897705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Assistenti reti impianti - Fognatura</a:t>
            </a:r>
          </a:p>
        </p:txBody>
      </p:sp>
      <p:sp>
        <p:nvSpPr>
          <p:cNvPr id="131" name="CasellaDiTesto 130"/>
          <p:cNvSpPr txBox="1"/>
          <p:nvPr/>
        </p:nvSpPr>
        <p:spPr>
          <a:xfrm>
            <a:off x="3594535" y="4844510"/>
            <a:ext cx="1082050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Operatori reti impianti Fognatura</a:t>
            </a:r>
          </a:p>
          <a:p>
            <a:pPr algn="ctr"/>
            <a:endParaRPr lang="it-IT" sz="1000" b="1" dirty="0"/>
          </a:p>
        </p:txBody>
      </p:sp>
      <p:sp>
        <p:nvSpPr>
          <p:cNvPr id="136" name="CasellaDiTesto 135">
            <a:extLst>
              <a:ext uri="{FF2B5EF4-FFF2-40B4-BE49-F238E27FC236}">
                <a16:creationId xmlns:a16="http://schemas.microsoft.com/office/drawing/2014/main" id="{A3653AFC-6FAF-489E-901C-B7BED50AF29D}"/>
              </a:ext>
            </a:extLst>
          </p:cNvPr>
          <p:cNvSpPr txBox="1"/>
          <p:nvPr/>
        </p:nvSpPr>
        <p:spPr>
          <a:xfrm>
            <a:off x="5779930" y="4381432"/>
            <a:ext cx="1220485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Addetti </a:t>
            </a:r>
            <a:r>
              <a:rPr lang="it-IT" sz="1000" b="1" dirty="0" err="1"/>
              <a:t>Sist.Inform</a:t>
            </a:r>
            <a:r>
              <a:rPr lang="it-IT" sz="1000" b="1" dirty="0"/>
              <a:t>.</a:t>
            </a:r>
          </a:p>
          <a:p>
            <a:pPr algn="ctr"/>
            <a:endParaRPr lang="it-IT" sz="1000" dirty="0"/>
          </a:p>
        </p:txBody>
      </p:sp>
      <p:sp>
        <p:nvSpPr>
          <p:cNvPr id="137" name="CasellaDiTesto 136"/>
          <p:cNvSpPr txBox="1"/>
          <p:nvPr/>
        </p:nvSpPr>
        <p:spPr>
          <a:xfrm>
            <a:off x="7067665" y="4362779"/>
            <a:ext cx="789252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Addetti Reti </a:t>
            </a:r>
            <a:r>
              <a:rPr lang="it-IT" sz="1000" b="1" dirty="0" err="1"/>
              <a:t>Telem</a:t>
            </a:r>
            <a:r>
              <a:rPr lang="it-IT" sz="1000" b="1" dirty="0"/>
              <a:t>.</a:t>
            </a:r>
          </a:p>
        </p:txBody>
      </p:sp>
      <p:sp>
        <p:nvSpPr>
          <p:cNvPr id="147" name="CasellaDiTesto 146"/>
          <p:cNvSpPr txBox="1"/>
          <p:nvPr/>
        </p:nvSpPr>
        <p:spPr>
          <a:xfrm>
            <a:off x="7990713" y="4362779"/>
            <a:ext cx="789252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Addetti Telecontrollo</a:t>
            </a:r>
            <a:endParaRPr lang="it-IT" sz="1000" dirty="0"/>
          </a:p>
        </p:txBody>
      </p:sp>
      <p:sp>
        <p:nvSpPr>
          <p:cNvPr id="152" name="CasellaDiTesto 151">
            <a:extLst>
              <a:ext uri="{FF2B5EF4-FFF2-40B4-BE49-F238E27FC236}">
                <a16:creationId xmlns:a16="http://schemas.microsoft.com/office/drawing/2014/main" id="{AD6C802F-4033-44B2-8BB8-2B4DDD250B2A}"/>
              </a:ext>
            </a:extLst>
          </p:cNvPr>
          <p:cNvSpPr txBox="1"/>
          <p:nvPr/>
        </p:nvSpPr>
        <p:spPr>
          <a:xfrm>
            <a:off x="6490853" y="2784028"/>
            <a:ext cx="793921" cy="63367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Qualità Reti informatiche</a:t>
            </a:r>
          </a:p>
          <a:p>
            <a:pPr algn="ctr"/>
            <a:endParaRPr lang="it-IT" sz="1000" dirty="0">
              <a:solidFill>
                <a:schemeClr val="tx1"/>
              </a:solidFill>
            </a:endParaRPr>
          </a:p>
        </p:txBody>
      </p:sp>
      <p:sp>
        <p:nvSpPr>
          <p:cNvPr id="153" name="CasellaDiTesto 152">
            <a:extLst>
              <a:ext uri="{FF2B5EF4-FFF2-40B4-BE49-F238E27FC236}">
                <a16:creationId xmlns:a16="http://schemas.microsoft.com/office/drawing/2014/main" id="{AD6C802F-4033-44B2-8BB8-2B4DDD250B2A}"/>
              </a:ext>
            </a:extLst>
          </p:cNvPr>
          <p:cNvSpPr txBox="1"/>
          <p:nvPr/>
        </p:nvSpPr>
        <p:spPr>
          <a:xfrm>
            <a:off x="8166346" y="2801117"/>
            <a:ext cx="765686" cy="63367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Telecontrollo </a:t>
            </a:r>
          </a:p>
        </p:txBody>
      </p:sp>
      <p:sp>
        <p:nvSpPr>
          <p:cNvPr id="158" name="CasellaDiTesto 157">
            <a:extLst>
              <a:ext uri="{FF2B5EF4-FFF2-40B4-BE49-F238E27FC236}">
                <a16:creationId xmlns:a16="http://schemas.microsoft.com/office/drawing/2014/main" id="{AD6C802F-4033-44B2-8BB8-2B4DDD250B2A}"/>
              </a:ext>
            </a:extLst>
          </p:cNvPr>
          <p:cNvSpPr txBox="1"/>
          <p:nvPr/>
        </p:nvSpPr>
        <p:spPr>
          <a:xfrm>
            <a:off x="7361601" y="2786029"/>
            <a:ext cx="748402" cy="63367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Reti informatiche</a:t>
            </a:r>
          </a:p>
        </p:txBody>
      </p:sp>
      <p:sp>
        <p:nvSpPr>
          <p:cNvPr id="112" name="CasellaDiTesto 111"/>
          <p:cNvSpPr txBox="1"/>
          <p:nvPr/>
        </p:nvSpPr>
        <p:spPr>
          <a:xfrm>
            <a:off x="181339" y="1578235"/>
            <a:ext cx="982744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 err="1"/>
              <a:t>Segr</a:t>
            </a:r>
            <a:r>
              <a:rPr lang="it-IT" sz="1000" b="1" dirty="0"/>
              <a:t>. Tecnica Gestione rifiuti e logistica</a:t>
            </a:r>
          </a:p>
        </p:txBody>
      </p:sp>
      <p:sp>
        <p:nvSpPr>
          <p:cNvPr id="128" name="CasellaDiTesto 127">
            <a:extLst>
              <a:ext uri="{FF2B5EF4-FFF2-40B4-BE49-F238E27FC236}">
                <a16:creationId xmlns:a16="http://schemas.microsoft.com/office/drawing/2014/main" id="{DDF863F8-5FF5-4DD1-B909-DE2B5D9734A9}"/>
              </a:ext>
            </a:extLst>
          </p:cNvPr>
          <p:cNvSpPr txBox="1"/>
          <p:nvPr/>
        </p:nvSpPr>
        <p:spPr>
          <a:xfrm>
            <a:off x="206800" y="4247315"/>
            <a:ext cx="992982" cy="55836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spAutoFit/>
          </a:bodyPr>
          <a:lstStyle/>
          <a:p>
            <a:pPr algn="ctr"/>
            <a:r>
              <a:rPr lang="it-IT" sz="1000" b="1" dirty="0"/>
              <a:t>Addetto Segreteria</a:t>
            </a:r>
          </a:p>
          <a:p>
            <a:pPr algn="ctr"/>
            <a:endParaRPr lang="it-IT" sz="1000" dirty="0"/>
          </a:p>
        </p:txBody>
      </p:sp>
      <p:cxnSp>
        <p:nvCxnSpPr>
          <p:cNvPr id="155" name="Connettore diritto 154"/>
          <p:cNvCxnSpPr/>
          <p:nvPr/>
        </p:nvCxnSpPr>
        <p:spPr>
          <a:xfrm>
            <a:off x="4169025" y="1168667"/>
            <a:ext cx="0" cy="324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Connettore diritto 186"/>
          <p:cNvCxnSpPr/>
          <p:nvPr/>
        </p:nvCxnSpPr>
        <p:spPr>
          <a:xfrm>
            <a:off x="1835501" y="3349999"/>
            <a:ext cx="0" cy="1476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Connettore diritto 77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5111316" y="4070247"/>
            <a:ext cx="13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AD6C802F-4033-44B2-8BB8-2B4DDD250B2A}"/>
              </a:ext>
            </a:extLst>
          </p:cNvPr>
          <p:cNvSpPr txBox="1"/>
          <p:nvPr/>
        </p:nvSpPr>
        <p:spPr>
          <a:xfrm>
            <a:off x="9022322" y="2787839"/>
            <a:ext cx="701142" cy="633674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/>
          <a:p>
            <a:pPr algn="ctr"/>
            <a:r>
              <a:rPr lang="it-IT" sz="1000" b="1" dirty="0"/>
              <a:t>Magazzino informatico</a:t>
            </a:r>
          </a:p>
          <a:p>
            <a:pPr algn="ctr"/>
            <a:endParaRPr lang="it-IT" sz="1000" dirty="0"/>
          </a:p>
        </p:txBody>
      </p:sp>
      <p:cxnSp>
        <p:nvCxnSpPr>
          <p:cNvPr id="82" name="Connettore diritto 81">
            <a:extLst>
              <a:ext uri="{FF2B5EF4-FFF2-40B4-BE49-F238E27FC236}">
                <a16:creationId xmlns:a16="http://schemas.microsoft.com/office/drawing/2014/main" id="{7D4A8E6F-1670-4011-8C05-24363B3AF0AA}"/>
              </a:ext>
            </a:extLst>
          </p:cNvPr>
          <p:cNvCxnSpPr>
            <a:cxnSpLocks/>
          </p:cNvCxnSpPr>
          <p:nvPr/>
        </p:nvCxnSpPr>
        <p:spPr>
          <a:xfrm>
            <a:off x="6678428" y="3847887"/>
            <a:ext cx="100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asellaDiTesto 83"/>
          <p:cNvSpPr txBox="1"/>
          <p:nvPr/>
        </p:nvSpPr>
        <p:spPr>
          <a:xfrm>
            <a:off x="8900627" y="4379675"/>
            <a:ext cx="870643" cy="404478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6930" tIns="47883" rIns="26930" bIns="47883" rtlCol="0" anchor="ctr" anchorCtr="0">
            <a:noAutofit/>
          </a:bodyPr>
          <a:lstStyle>
            <a:defPPr>
              <a:defRPr lang="it-IT"/>
            </a:defPPr>
            <a:lvl1pPr algn="ctr">
              <a:defRPr sz="1000" b="1"/>
            </a:lvl1pPr>
          </a:lstStyle>
          <a:p>
            <a:r>
              <a:rPr lang="it-IT" dirty="0"/>
              <a:t>Magazziniere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 w="12700">
          <a:solidFill>
            <a:schemeClr val="tx1"/>
          </a:solidFill>
        </a:ln>
      </a:spPr>
      <a:bodyPr wrap="square" lIns="26930" tIns="47883" rIns="26930" bIns="47883" rtlCol="0" anchor="ctr" anchorCtr="0">
        <a:spAutoFit/>
      </a:bodyPr>
      <a:lstStyle>
        <a:defPPr algn="ctr">
          <a:defRPr sz="1200" b="1"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</TotalTime>
  <Words>237</Words>
  <Application>Microsoft Office PowerPoint</Application>
  <PresentationFormat>A4 (21x29,7 cm)</PresentationFormat>
  <Paragraphs>77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strombin</dc:creator>
  <cp:lastModifiedBy>Simona Vismara</cp:lastModifiedBy>
  <cp:revision>739</cp:revision>
  <cp:lastPrinted>2026-06-15T15:54:39Z</cp:lastPrinted>
  <dcterms:created xsi:type="dcterms:W3CDTF">2010-02-17T14:31:46Z</dcterms:created>
  <dcterms:modified xsi:type="dcterms:W3CDTF">2026-06-15T15:55:24Z</dcterms:modified>
</cp:coreProperties>
</file>